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7b056a835f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7b056a835f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7b76b4fdce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7b76b4fdce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b76b4fdce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7b76b4fdce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7b76b4fdce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7b76b4fdce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7b76b4fdc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7b76b4fdc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4271a4b3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4271a4b3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4271a4b39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4271a4b3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4271a4b39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4271a4b39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7b76b4fdce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7b76b4fdce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4271a4b39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4271a4b39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4271a4b39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4271a4b39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b76b4fdc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b76b4fdc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4271a4b39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4271a4b39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4271a4b39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4271a4b39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4271a4b39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4271a4b39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4271a4b39d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4271a4b39d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4271a4b39d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4271a4b39d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4271a4b39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4271a4b39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7b76b4fdce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7b76b4fdce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4271a4b39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4271a4b39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4271a4b39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4271a4b39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4271a4b39d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4271a4b39d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7b76b4fdc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7b76b4fdc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4271a4b39d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4271a4b39d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4271a4b39d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4271a4b39d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4271a4b39d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4271a4b39d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7b76b4fdce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7b76b4fdce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7b76b4fdc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7b76b4fdc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7b76b4fdce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7b76b4fdce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b76b4fdce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b76b4fdce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b76b4fdc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b76b4fdc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b76b4fdce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b76b4fdce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7b76b4fdc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7b76b4fdc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static.googleusercontent.com/media/research.google.com/en//archive/gfs-sosp2003.pdf" TargetMode="External"/><Relationship Id="rId4" Type="http://schemas.openxmlformats.org/officeDocument/2006/relationships/hyperlink" Target="https://storageconference.us/2010/Papers/MSST/Shvachko.pdf" TargetMode="External"/><Relationship Id="rId5" Type="http://schemas.openxmlformats.org/officeDocument/2006/relationships/hyperlink" Target="https://www.youtube.com/watch?v=vdkx2xasGlM&amp;ab_channel=Udacity" TargetMode="External"/><Relationship Id="rId6" Type="http://schemas.openxmlformats.org/officeDocument/2006/relationships/hyperlink" Target="https://www.youtube.com/watch?v=4Gfl0WuONMY&amp;ab_channel=InfoQ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en.wikipedia.org/wiki/K._R._Rao" TargetMode="External"/><Relationship Id="rId4" Type="http://schemas.openxmlformats.org/officeDocument/2006/relationships/hyperlink" Target="https://en.wikipedia.org/wiki/Nasir_Ahmed_(engineer)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en.wikipedia.org/wiki/PKZIP" TargetMode="External"/><Relationship Id="rId4" Type="http://schemas.openxmlformats.org/officeDocument/2006/relationships/hyperlink" Target="https://en.wikipedia.org/wiki/Lzip" TargetMode="External"/><Relationship Id="rId5" Type="http://schemas.openxmlformats.org/officeDocument/2006/relationships/hyperlink" Target="https://en.wikipedia.org/wiki/Deflate" TargetMode="External"/><Relationship Id="rId6" Type="http://schemas.openxmlformats.org/officeDocument/2006/relationships/hyperlink" Target="https://en.wikipedia.org/wiki/Snappy_(compression)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en.wikipedia.org/wiki/Huffman_coding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youtube.com/watch?v=yZjCQ3T5yXo&amp;ab_channel=VittyJokic" TargetMode="External"/><Relationship Id="rId4" Type="http://schemas.openxmlformats.org/officeDocument/2006/relationships/hyperlink" Target="https://www.youtube.com/watch?v=5tJPXYA0Nec&amp;ab_channel=TopQuark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en.wikipedia.org/wiki/Unicode" TargetMode="External"/><Relationship Id="rId4" Type="http://schemas.openxmlformats.org/officeDocument/2006/relationships/hyperlink" Target="https://en.wikipedia.org/wiki/UTF-8" TargetMode="External"/><Relationship Id="rId5" Type="http://schemas.openxmlformats.org/officeDocument/2006/relationships/hyperlink" Target="https://www3.rocketsoftware.com/rocketd3/support/documentation/Uniface/10/uniface/internationalApps/LanguageAndLocale.htm" TargetMode="External"/><Relationship Id="rId6" Type="http://schemas.openxmlformats.org/officeDocument/2006/relationships/hyperlink" Target="https://en.wikipedia.org/wiki/Mojibake" TargetMode="External"/><Relationship Id="rId7" Type="http://schemas.openxmlformats.org/officeDocument/2006/relationships/hyperlink" Target="https://prerna7692.medium.com/what-is-collation-in-database-720dd92f6a57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ev.mysql.com/doc/refman/8.0/en/data-type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01350" y="1030050"/>
            <a:ext cx="8664900" cy="15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Foundations of Modern Software Systems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Module-2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73500" y="3110925"/>
            <a:ext cx="8520600" cy="12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latin typeface="Trebuchet MS"/>
                <a:ea typeface="Trebuchet MS"/>
                <a:cs typeface="Trebuchet MS"/>
                <a:sym typeface="Trebuchet MS"/>
              </a:rPr>
              <a:t>Instructor: Piyush Goel</a:t>
            </a:r>
            <a:endParaRPr sz="34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lnSpc>
                <a:spcPct val="1375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2352"/>
              <a:buFont typeface="Arial"/>
              <a:buNone/>
            </a:pPr>
            <a:r>
              <a:rPr lang="en" sz="3400"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N.M.A.M. Institute of Technology</a:t>
            </a:r>
            <a:endParaRPr sz="3400"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12" name="Google Shape;112;p22"/>
          <p:cNvSpPr txBox="1"/>
          <p:nvPr/>
        </p:nvSpPr>
        <p:spPr>
          <a:xfrm>
            <a:off x="324800" y="892625"/>
            <a:ext cx="3729600" cy="30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100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Why do we need File Systems?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450" y="755125"/>
            <a:ext cx="3099682" cy="4131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963" y="1609575"/>
            <a:ext cx="3769825" cy="2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/>
          <p:nvPr/>
        </p:nvSpPr>
        <p:spPr>
          <a:xfrm>
            <a:off x="4227975" y="2705425"/>
            <a:ext cx="1446600" cy="11103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ctrTitle"/>
          </p:nvPr>
        </p:nvSpPr>
        <p:spPr>
          <a:xfrm>
            <a:off x="233650" y="1206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1" name="Google Shape;121;p23"/>
          <p:cNvSpPr txBox="1"/>
          <p:nvPr/>
        </p:nvSpPr>
        <p:spPr>
          <a:xfrm>
            <a:off x="342150" y="771200"/>
            <a:ext cx="8561100" cy="8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Trebuchet MS"/>
                <a:ea typeface="Trebuchet MS"/>
                <a:cs typeface="Trebuchet MS"/>
                <a:sym typeface="Trebuchet MS"/>
              </a:rPr>
              <a:t>What if I want a more reliable and high concurrency/throughput from my file system?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3"/>
          <p:cNvSpPr txBox="1"/>
          <p:nvPr/>
        </p:nvSpPr>
        <p:spPr>
          <a:xfrm>
            <a:off x="472275" y="1629875"/>
            <a:ext cx="8282100" cy="31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Billions of Files - Think about all the photos we click?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Petabytes of Storage - Think about all the movies that have to be stored?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Data Corruption - What if my hard-disk gets corrupted or damaged?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Thousands of Users - Think about concurrency/throughput if everyone in the room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228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wants to watch a single movie at the same time?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22860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22860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ctrTitle"/>
          </p:nvPr>
        </p:nvSpPr>
        <p:spPr>
          <a:xfrm>
            <a:off x="233650" y="1206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File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8" name="Google Shape;128;p24"/>
          <p:cNvSpPr txBox="1"/>
          <p:nvPr/>
        </p:nvSpPr>
        <p:spPr>
          <a:xfrm>
            <a:off x="342150" y="771200"/>
            <a:ext cx="8561100" cy="42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Distributed File Systems:</a:t>
            </a:r>
            <a:endParaRPr b="1"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AutoNum type="arabicPeriod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Google - </a:t>
            </a:r>
            <a:r>
              <a:rPr lang="en" sz="1600" u="sng">
                <a:solidFill>
                  <a:schemeClr val="accent5"/>
                </a:solidFill>
                <a:latin typeface="Trebuchet MS"/>
                <a:ea typeface="Trebuchet MS"/>
                <a:cs typeface="Trebuchet MS"/>
                <a:sym typeface="Trebuchet M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File System (GFS)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AutoNum type="arabicPeriod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Yahoo - </a:t>
            </a:r>
            <a:r>
              <a:rPr lang="en" sz="1600" u="sng">
                <a:solidFill>
                  <a:schemeClr val="accent5"/>
                </a:solidFill>
                <a:latin typeface="Trebuchet MS"/>
                <a:ea typeface="Trebuchet MS"/>
                <a:cs typeface="Trebuchet MS"/>
                <a:sym typeface="Trebuchet M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Hadoop Distributed File System (HDFS)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lphaLcPeriod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https://www.youtube.com/watch?v=vdkx2xasGlM&amp;ab_channel=Udacity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AutoNum type="alphaLcPeriod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6"/>
              </a:rPr>
              <a:t>https://www.youtube.com/watch?v=4Gfl0WuONMY&amp;ab_channel=InfoQ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34" name="Google Shape;134;p25"/>
          <p:cNvSpPr txBox="1"/>
          <p:nvPr/>
        </p:nvSpPr>
        <p:spPr>
          <a:xfrm>
            <a:off x="324800" y="892625"/>
            <a:ext cx="7459500" cy="30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File Systems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Serialisation</a:t>
            </a:r>
            <a:endParaRPr sz="16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Compression</a:t>
            </a:r>
            <a:endParaRPr sz="16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1000"/>
              </a:spcAft>
              <a:buSzPts val="1600"/>
              <a:buFont typeface="Trebuchet MS"/>
              <a:buChar char="●"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Ad-hoc things. 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Fundamentals - Serialisation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0" name="Google Shape;140;p26"/>
          <p:cNvSpPr txBox="1"/>
          <p:nvPr/>
        </p:nvSpPr>
        <p:spPr>
          <a:xfrm>
            <a:off x="446250" y="1829375"/>
            <a:ext cx="8153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What is Serialisation? Why is it needed?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Fundamentals - Serialisation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6" name="Google Shape;146;p27"/>
          <p:cNvSpPr txBox="1"/>
          <p:nvPr/>
        </p:nvSpPr>
        <p:spPr>
          <a:xfrm>
            <a:off x="275000" y="4284050"/>
            <a:ext cx="8799600" cy="4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How do we comprehend speech? How do you understand when someone is speaking?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47" name="Google Shape;1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4475" y="803925"/>
            <a:ext cx="5442026" cy="3299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Fundamentals - Serialisation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3" name="Google Shape;153;p28"/>
          <p:cNvSpPr txBox="1"/>
          <p:nvPr/>
        </p:nvSpPr>
        <p:spPr>
          <a:xfrm>
            <a:off x="836550" y="1973250"/>
            <a:ext cx="7763100" cy="9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How are words getting </a:t>
            </a: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transmitted</a:t>
            </a: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 from the speaker’s mouth to our ears?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rebuchet MS"/>
                <a:ea typeface="Trebuchet MS"/>
                <a:cs typeface="Trebuchet MS"/>
                <a:sym typeface="Trebuchet MS"/>
              </a:rPr>
              <a:t>How is the meaning of the speaker’s thoughts getting captured into a book?</a:t>
            </a:r>
            <a:endParaRPr sz="1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311700" y="1058250"/>
            <a:ext cx="8520600" cy="21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In computing, </a:t>
            </a:r>
            <a:r>
              <a:rPr b="1"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serialization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(or </a:t>
            </a:r>
            <a:r>
              <a:rPr b="1"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serialisation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) is the process of </a:t>
            </a:r>
            <a:r>
              <a:rPr b="1" i="1" lang="en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translating a data structure or object state into a format that can be stored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(e.g. files in secondary storage devices, data buffers in primary storage devices) </a:t>
            </a:r>
            <a:r>
              <a:rPr b="1" i="1" lang="en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or transmitted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(e.g. data streams over computer networks) </a:t>
            </a:r>
            <a:r>
              <a:rPr b="1" i="1" lang="en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and reconstructed later (possibly in a different computer environment)</a:t>
            </a:r>
            <a:r>
              <a:rPr i="1"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. When the resulting series of bits is reread according to the serialization format, it can be used to create a semantically identical clone of the original object.</a:t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400"/>
              <a:buFont typeface="Trebuchet MS"/>
              <a:buChar char="-"/>
            </a:pPr>
            <a:r>
              <a:rPr lang="en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https://en.wikipedia.org/wiki/Serialization</a:t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5" name="Google Shape;165;p30"/>
          <p:cNvSpPr txBox="1"/>
          <p:nvPr/>
        </p:nvSpPr>
        <p:spPr>
          <a:xfrm>
            <a:off x="311700" y="1058250"/>
            <a:ext cx="8520600" cy="21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Serialisation - Deserialisation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Marshalling - Unmarshalling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Encoding - Decoding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1" name="Google Shape;171;p31"/>
          <p:cNvSpPr txBox="1"/>
          <p:nvPr/>
        </p:nvSpPr>
        <p:spPr>
          <a:xfrm>
            <a:off x="311700" y="1058250"/>
            <a:ext cx="8520600" cy="21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Different Methods of Serialisation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Human Readable vs Machine Readable 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Language Specific vs Language Agnostic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Verbose vs Compact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201350" y="1030050"/>
            <a:ext cx="8664900" cy="15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Recap - Lecture - 2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311700" y="841425"/>
            <a:ext cx="8520600" cy="4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Different Methods of Serialisation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Human Readable 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CSV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JSON - 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Popular</a:t>
            </a: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in Internet Systems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XML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YAML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Machine Readable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Binary Formats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3" marL="18288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●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Thrift (Made by Facebook), ProtoBuf (Made by Google), MsgPack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Binary JSON (BSON used by MongoDB)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Proprietary or Application Specific Formats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75" y="1314675"/>
            <a:ext cx="3086750" cy="181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8825" y="271700"/>
            <a:ext cx="5684976" cy="460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9" name="Google Shape;189;p34"/>
          <p:cNvSpPr txBox="1"/>
          <p:nvPr/>
        </p:nvSpPr>
        <p:spPr>
          <a:xfrm>
            <a:off x="311700" y="980175"/>
            <a:ext cx="8520600" cy="39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Different Methods of Serialisation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Language Specific 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Java Serialisation (Serializable keyword)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Python Pickle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Ruby Marshal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Language Agnostic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CSV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JSON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600"/>
              <a:buFont typeface="Trebuchet MS"/>
              <a:buChar char="■"/>
            </a:pP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XML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5" name="Google Shape;195;p35"/>
          <p:cNvSpPr txBox="1"/>
          <p:nvPr/>
        </p:nvSpPr>
        <p:spPr>
          <a:xfrm>
            <a:off x="311700" y="1058250"/>
            <a:ext cx="8520600" cy="38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Different Methods of Serialisation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Verbose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JSON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XML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800"/>
              <a:buFont typeface="Trebuchet MS"/>
              <a:buChar char="○"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Compact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MsgPack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ThriftCompact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Other Binary Protocols</a:t>
            </a:r>
            <a:endParaRPr sz="15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Serialisation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1" name="Google Shape;201;p36"/>
          <p:cNvSpPr txBox="1"/>
          <p:nvPr/>
        </p:nvSpPr>
        <p:spPr>
          <a:xfrm>
            <a:off x="311700" y="2203500"/>
            <a:ext cx="85206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Let’s look at some examples.</a:t>
            </a:r>
            <a:endParaRPr sz="24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/>
          <p:nvPr>
            <p:ph type="ctrTitle"/>
          </p:nvPr>
        </p:nvSpPr>
        <p:spPr>
          <a:xfrm>
            <a:off x="311700" y="20462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8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2" name="Google Shape;212;p38"/>
          <p:cNvSpPr txBox="1"/>
          <p:nvPr/>
        </p:nvSpPr>
        <p:spPr>
          <a:xfrm>
            <a:off x="324875" y="779850"/>
            <a:ext cx="8420700" cy="39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In information theory, </a:t>
            </a:r>
            <a:r>
              <a:rPr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data compression, source coding,</a:t>
            </a:r>
            <a:r>
              <a:rPr baseline="30000"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or bit-rate reduction i</a:t>
            </a:r>
            <a:r>
              <a:rPr i="1"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s the process of encoding information using fewer bits than the original representation.</a:t>
            </a:r>
            <a:r>
              <a:rPr i="1" lang="en" sz="17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Any particular compression is either lossy or lossless. </a:t>
            </a:r>
            <a:r>
              <a:rPr i="1" lang="en" sz="1700" u="sng">
                <a:solidFill>
                  <a:srgbClr val="FF0000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Lossless compression reduces bits by identifying and eliminating statistical redundancy. No information is lost in lossless compression. Lossy compression reduces bits by removing unnecessary or less important information.</a:t>
            </a:r>
            <a:r>
              <a:rPr i="1" lang="en" sz="17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 Typically, a device that performs data compression is referred to as an encoder, and one that performs the reversal of the process (decompression) as a decoder.</a:t>
            </a:r>
            <a:endParaRPr i="1" sz="17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rgbClr val="202122"/>
              </a:buClr>
              <a:buSzPts val="1700"/>
              <a:buFont typeface="Trebuchet MS"/>
              <a:buChar char="-"/>
            </a:pPr>
            <a:r>
              <a:rPr lang="en" sz="17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https://en.wikipedia.org/wiki/Data_compression</a:t>
            </a:r>
            <a:endParaRPr sz="17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8" name="Google Shape;218;p39"/>
          <p:cNvSpPr txBox="1"/>
          <p:nvPr/>
        </p:nvSpPr>
        <p:spPr>
          <a:xfrm>
            <a:off x="361650" y="2089575"/>
            <a:ext cx="8420700" cy="6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Any compression formats that we are using every day?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0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4" name="Google Shape;224;p40"/>
          <p:cNvSpPr txBox="1"/>
          <p:nvPr/>
        </p:nvSpPr>
        <p:spPr>
          <a:xfrm>
            <a:off x="361650" y="1629850"/>
            <a:ext cx="8420700" cy="13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JPEG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MP3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G-ZIP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0" name="Google Shape;230;p41"/>
          <p:cNvSpPr txBox="1"/>
          <p:nvPr/>
        </p:nvSpPr>
        <p:spPr>
          <a:xfrm>
            <a:off x="361650" y="1629850"/>
            <a:ext cx="8420700" cy="12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JPEG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MP3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ctr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G-ZIP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1" name="Google Shape;231;p41"/>
          <p:cNvSpPr txBox="1"/>
          <p:nvPr/>
        </p:nvSpPr>
        <p:spPr>
          <a:xfrm>
            <a:off x="281450" y="3650850"/>
            <a:ext cx="85608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Trebuchet MS"/>
                <a:ea typeface="Trebuchet MS"/>
                <a:cs typeface="Trebuchet MS"/>
                <a:sym typeface="Trebuchet MS"/>
              </a:rPr>
              <a:t>* A lot of Indians have worked on Compression Formats over the years. 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https://en.wikipedia.org/wiki/K._R._Rao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https://en.wikipedia.org/wiki/Nasir_Ahmed_(engineer)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Data Types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6" name="Google Shape;66;p15"/>
          <p:cNvSpPr txBox="1"/>
          <p:nvPr/>
        </p:nvSpPr>
        <p:spPr>
          <a:xfrm>
            <a:off x="446250" y="1829375"/>
            <a:ext cx="8153400" cy="6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Why is it important to understand the Data Types?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2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7" name="Google Shape;237;p42"/>
          <p:cNvSpPr txBox="1"/>
          <p:nvPr/>
        </p:nvSpPr>
        <p:spPr>
          <a:xfrm>
            <a:off x="361650" y="909975"/>
            <a:ext cx="8420700" cy="26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Other popular Compression Formats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ZIP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</a:pPr>
            <a:r>
              <a:rPr lang="en" sz="1800" u="sng">
                <a:solidFill>
                  <a:schemeClr val="hlink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PKZIP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</a:pPr>
            <a:r>
              <a:rPr lang="en" sz="1800" u="sng">
                <a:solidFill>
                  <a:schemeClr val="hlink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LZIP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</a:pPr>
            <a:r>
              <a:rPr lang="en" sz="1800" u="sng">
                <a:solidFill>
                  <a:schemeClr val="hlink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Deflate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 u="sng">
                <a:solidFill>
                  <a:schemeClr val="hlink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  <a:hlinkClick r:id="rId6"/>
              </a:rPr>
              <a:t>Snappy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/>
          <p:nvPr>
            <p:ph type="ctrTitle"/>
          </p:nvPr>
        </p:nvSpPr>
        <p:spPr>
          <a:xfrm>
            <a:off x="233650" y="224750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3" name="Google Shape;243;p43"/>
          <p:cNvSpPr txBox="1"/>
          <p:nvPr/>
        </p:nvSpPr>
        <p:spPr>
          <a:xfrm>
            <a:off x="311700" y="2203500"/>
            <a:ext cx="85206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Let’s look at some examples.</a:t>
            </a:r>
            <a:endParaRPr sz="24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4"/>
          <p:cNvSpPr txBox="1"/>
          <p:nvPr>
            <p:ph type="ctrTitle"/>
          </p:nvPr>
        </p:nvSpPr>
        <p:spPr>
          <a:xfrm>
            <a:off x="224975" y="129325"/>
            <a:ext cx="8520600" cy="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Storage - Fundamentals - Compression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9" name="Google Shape;249;p44"/>
          <p:cNvSpPr txBox="1"/>
          <p:nvPr/>
        </p:nvSpPr>
        <p:spPr>
          <a:xfrm>
            <a:off x="361650" y="1838025"/>
            <a:ext cx="8420700" cy="5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 u="sng">
                <a:solidFill>
                  <a:schemeClr val="hlink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Huffman Coding Algorithm?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5"/>
          <p:cNvSpPr txBox="1"/>
          <p:nvPr>
            <p:ph type="ctrTitle"/>
          </p:nvPr>
        </p:nvSpPr>
        <p:spPr>
          <a:xfrm>
            <a:off x="311700" y="2054900"/>
            <a:ext cx="8520600" cy="74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Trebuchet MS"/>
                <a:ea typeface="Trebuchet MS"/>
                <a:cs typeface="Trebuchet MS"/>
                <a:sym typeface="Trebuchet MS"/>
              </a:rPr>
              <a:t>Questions</a:t>
            </a:r>
            <a:endParaRPr sz="36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ctrTitle"/>
          </p:nvPr>
        </p:nvSpPr>
        <p:spPr>
          <a:xfrm>
            <a:off x="181600" y="154750"/>
            <a:ext cx="8520600" cy="4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020">
                <a:latin typeface="Trebuchet MS"/>
                <a:ea typeface="Trebuchet MS"/>
                <a:cs typeface="Trebuchet MS"/>
                <a:sym typeface="Trebuchet MS"/>
              </a:rPr>
              <a:t>Storage: Data Types</a:t>
            </a:r>
            <a:endParaRPr sz="202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2" name="Google Shape;72;p16"/>
          <p:cNvSpPr txBox="1"/>
          <p:nvPr/>
        </p:nvSpPr>
        <p:spPr>
          <a:xfrm>
            <a:off x="181600" y="762525"/>
            <a:ext cx="2922900" cy="28362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Numbers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Trebuchet MS"/>
              <a:buChar char="○"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Integers</a:t>
            </a:r>
            <a:endParaRPr sz="17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Signed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Unsigned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○"/>
            </a:pPr>
            <a:r>
              <a:rPr lang="en" sz="1700">
                <a:latin typeface="Trebuchet MS"/>
                <a:ea typeface="Trebuchet MS"/>
                <a:cs typeface="Trebuchet MS"/>
                <a:sym typeface="Trebuchet MS"/>
              </a:rPr>
              <a:t>Decimals</a:t>
            </a: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Low Precision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Font typeface="Trebuchet MS"/>
              <a:buChar char="■"/>
            </a:pPr>
            <a:r>
              <a:rPr lang="en" sz="1500">
                <a:latin typeface="Trebuchet MS"/>
                <a:ea typeface="Trebuchet MS"/>
                <a:cs typeface="Trebuchet MS"/>
                <a:sym typeface="Trebuchet MS"/>
              </a:rPr>
              <a:t>High Precision</a:t>
            </a:r>
            <a:endParaRPr sz="15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Characters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Enums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Boolean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3" name="Google Shape;73;p16"/>
          <p:cNvSpPr txBox="1"/>
          <p:nvPr/>
        </p:nvSpPr>
        <p:spPr>
          <a:xfrm>
            <a:off x="3275275" y="762525"/>
            <a:ext cx="1882200" cy="22464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Function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Array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Pointer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Reference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Class 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Structure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Union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4" name="Google Shape;74;p16"/>
          <p:cNvSpPr txBox="1"/>
          <p:nvPr/>
        </p:nvSpPr>
        <p:spPr>
          <a:xfrm>
            <a:off x="5231800" y="762525"/>
            <a:ext cx="1763100" cy="2246400"/>
          </a:xfrm>
          <a:prstGeom prst="rect">
            <a:avLst/>
          </a:prstGeom>
          <a:solidFill>
            <a:srgbClr val="F4CC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Dictionary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Strings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Tuples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List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Set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Complex Number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5" name="Google Shape;75;p16"/>
          <p:cNvSpPr txBox="1"/>
          <p:nvPr/>
        </p:nvSpPr>
        <p:spPr>
          <a:xfrm>
            <a:off x="256800" y="3859025"/>
            <a:ext cx="863040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Trebuchet MS"/>
                <a:ea typeface="Trebuchet MS"/>
                <a:cs typeface="Trebuchet MS"/>
                <a:sym typeface="Trebuchet MS"/>
              </a:rPr>
              <a:t>Question:</a:t>
            </a:r>
            <a:r>
              <a:rPr i="1" lang="en">
                <a:latin typeface="Trebuchet MS"/>
                <a:ea typeface="Trebuchet MS"/>
                <a:cs typeface="Trebuchet MS"/>
                <a:sym typeface="Trebuchet MS"/>
              </a:rPr>
              <a:t> How would I store a Boolean? How many bytes do I need to store a boolean value?</a:t>
            </a:r>
            <a:endParaRPr i="1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7136275" y="762525"/>
            <a:ext cx="1763100" cy="224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Byte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Int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Array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Short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String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Set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rebuchet MS"/>
              <a:buChar char="●"/>
            </a:pPr>
            <a:r>
              <a:rPr lang="en" sz="1900">
                <a:latin typeface="Trebuchet MS"/>
                <a:ea typeface="Trebuchet MS"/>
                <a:cs typeface="Trebuchet MS"/>
                <a:sym typeface="Trebuchet MS"/>
              </a:rPr>
              <a:t>List</a:t>
            </a:r>
            <a:endParaRPr sz="19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- 1: Decimals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311700" y="691725"/>
            <a:ext cx="85206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is single-precision and double-precision for decimals?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</a:t>
            </a: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could be an impact of incorrect precision or round-off?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Watched the movie “Office Space?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Rockets can explode?</a:t>
            </a: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:))  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IEEE-754 - Do Read this.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type of use-cases need high precision Decimals?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- 2: Strings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311700" y="752450"/>
            <a:ext cx="8520600" cy="40608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many bytes do I need to store Strings?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store non-Latin or non-English characters?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Character Sets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■"/>
            </a:pPr>
            <a:r>
              <a:rPr lang="en" sz="14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Unicode</a:t>
            </a: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 sz="1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Encodings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■"/>
            </a:pPr>
            <a:r>
              <a:rPr lang="en" sz="14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4"/>
              </a:rPr>
              <a:t>Variable Length Character Encodings (UTF-8)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Char char="○"/>
            </a:pPr>
            <a:r>
              <a:rPr lang="en" sz="14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5"/>
              </a:rPr>
              <a:t>Lang and Locale</a:t>
            </a:r>
            <a:endParaRPr sz="14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Practical Example - Zomato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6"/>
              </a:rPr>
              <a:t>Ever heard of Mojibake?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sort similar looking characters? (A vs </a:t>
            </a:r>
            <a:r>
              <a:rPr lang="en" sz="1600">
                <a:solidFill>
                  <a:srgbClr val="202122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</a:rPr>
              <a:t>Ä)</a:t>
            </a:r>
            <a:endParaRPr sz="16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Clr>
                <a:srgbClr val="202122"/>
              </a:buClr>
              <a:buSzPts val="1400"/>
              <a:buFont typeface="Trebuchet MS"/>
              <a:buChar char="○"/>
            </a:pPr>
            <a:r>
              <a:rPr lang="en" sz="1400" u="sng">
                <a:solidFill>
                  <a:schemeClr val="hlink"/>
                </a:solidFill>
                <a:highlight>
                  <a:srgbClr val="FFFFFF"/>
                </a:highlight>
                <a:latin typeface="Trebuchet MS"/>
                <a:ea typeface="Trebuchet MS"/>
                <a:cs typeface="Trebuchet MS"/>
                <a:sym typeface="Trebuchet MS"/>
                <a:hlinkClick r:id="rId7"/>
              </a:rPr>
              <a:t>Collation</a:t>
            </a:r>
            <a:endParaRPr sz="1400">
              <a:solidFill>
                <a:srgbClr val="202122"/>
              </a:solidFill>
              <a:highlight>
                <a:srgbClr val="FFFFFF"/>
              </a:highlight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- 3: Time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94" name="Google Shape;94;p19"/>
          <p:cNvSpPr txBox="1"/>
          <p:nvPr>
            <p:ph idx="1" type="subTitle"/>
          </p:nvPr>
        </p:nvSpPr>
        <p:spPr>
          <a:xfrm>
            <a:off x="311700" y="778450"/>
            <a:ext cx="8520600" cy="42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represent Time?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MySQL has 4 different data-types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Date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Time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DateTime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Timestamp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rebuchet MS"/>
              <a:buChar char="■"/>
            </a:pPr>
            <a:r>
              <a:rPr lang="en" sz="15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Year</a:t>
            </a:r>
            <a:endParaRPr sz="15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What about Timezones?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ctrTitle"/>
          </p:nvPr>
        </p:nvSpPr>
        <p:spPr>
          <a:xfrm>
            <a:off x="2509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Questions - 4: Binary Objects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0" name="Google Shape;100;p20"/>
          <p:cNvSpPr txBox="1"/>
          <p:nvPr>
            <p:ph idx="1" type="subTitle"/>
          </p:nvPr>
        </p:nvSpPr>
        <p:spPr>
          <a:xfrm>
            <a:off x="311700" y="691725"/>
            <a:ext cx="8520600" cy="288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How do I store random binary objects?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Music files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Images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○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PDF files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6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Homework: Try to store a PDF file or a JPEG Image in a MySQL database.</a:t>
            </a:r>
            <a:endParaRPr sz="16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ctrTitle"/>
          </p:nvPr>
        </p:nvSpPr>
        <p:spPr>
          <a:xfrm>
            <a:off x="168675" y="128725"/>
            <a:ext cx="8520600" cy="49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Data Types: Storage Systems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6" name="Google Shape;106;p21"/>
          <p:cNvSpPr txBox="1"/>
          <p:nvPr>
            <p:ph idx="1" type="subTitle"/>
          </p:nvPr>
        </p:nvSpPr>
        <p:spPr>
          <a:xfrm>
            <a:off x="168675" y="831900"/>
            <a:ext cx="8829900" cy="274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MySQL - </a:t>
            </a:r>
            <a:r>
              <a:rPr lang="en" sz="1800" u="sng">
                <a:solidFill>
                  <a:schemeClr val="hlink"/>
                </a:solid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https://dev.mysql.com/doc/refman/8.0/en/data-types.html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Trebuchet MS"/>
              <a:buChar char="●"/>
            </a:pPr>
            <a:r>
              <a:rPr lang="en" sz="17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MongoDB - https://www.mongodb.com/docs/mongodb-shell/reference/data-types/</a:t>
            </a:r>
            <a:endParaRPr sz="17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Trebuchet MS"/>
              <a:buChar char="●"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SQLite - https://www.sqlite.org/datatype3.html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